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0" r:id="rId3"/>
    <p:sldId id="262" r:id="rId4"/>
    <p:sldId id="263" r:id="rId5"/>
    <p:sldId id="264" r:id="rId6"/>
    <p:sldId id="259" r:id="rId7"/>
    <p:sldId id="257" r:id="rId8"/>
    <p:sldId id="267" r:id="rId9"/>
    <p:sldId id="261" r:id="rId10"/>
    <p:sldId id="265" r:id="rId11"/>
    <p:sldId id="266" r:id="rId12"/>
    <p:sldId id="269" r:id="rId13"/>
    <p:sldId id="268" r:id="rId14"/>
    <p:sldId id="25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18" autoAdjust="0"/>
  </p:normalViewPr>
  <p:slideViewPr>
    <p:cSldViewPr>
      <p:cViewPr varScale="1">
        <p:scale>
          <a:sx n="82" d="100"/>
          <a:sy n="82" d="100"/>
        </p:scale>
        <p:origin x="-24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14743-82AC-4E47-8B31-EFC9E920E95B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0F38E-A4C2-4BF3-88C2-1825908207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동시발생 매트릭스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(Co-Occurrence Matrix)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라고도 불리는듯</a:t>
            </a:r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이러한 식으로 품목간의 연관관계를 도출할 경우 만약 한 상점에서 유통되는 품목의 수가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가지라고만 하더라도 거래들에 의해 만들어지는 모든 가능한 연관규칙의 수는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</a:t>
            </a:r>
            <a:r>
              <a:rPr lang="en-US" altLang="ko-KR" sz="1200" b="1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-1),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즉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1,073,741,823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개이며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품목의 수가 늘어날수록 규칙의 수는 기하급수적으로 증가한다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따라서 이들을 여과하여 </a:t>
            </a:r>
            <a:r>
              <a:rPr lang="ko-KR" alt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의미있는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규칙들만을 뽑아내는 기준이 필요한데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이것이 근거확률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(support),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신뢰확률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(confidence),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그리고 리프트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(lift)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장점</a:t>
            </a: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결과가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"If-then'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형식으로 제공되기 때문에 이해하기 쉽다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연관관계 모형을 구축하는데 특별한 전문지식이 </a:t>
            </a:r>
            <a:r>
              <a:rPr lang="ko-KR" alt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필요없다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따라서 초보자도 손쉽게 사용할 수 있다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근거확률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교집합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신뢰확률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조건부확률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등을 지원하기 때문에 도출된 규칙간의 상호 비교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평가가 쉽다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단점</a:t>
            </a: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연관규칙을 도출하는데 소요되는 시간은 데이터에 포함되어 있는 품목들의 수에 비례하여 기하급수적으로 늘어나기 때문에 품목의 수를 줄이는 작업이 필요하다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그러나 이러한 작업은 쉽지 않을 뿐 아니라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전혀 예상하지 못했던 품목들간의 연관관계를 찾아낸다는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mining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본래 목적에 위배된다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분석하고자 하는 품목의 수에 비해 레코드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거래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수가 상대적으로 충분하지 못하면 신뢰확률이 낮은 엄청난 수의 연관규칙들이 발견되곤 한다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 경우 연관규칙들을 비교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평가하여 선별하기가 어렵다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각 구매항목을 하나의 개별 항목화 시켜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C1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지지도를 구하고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75%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이상인 지지도인 항목을 모아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F1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구성한다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그리고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F1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항목을 조합하여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C2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를 구성하고 다시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데이타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베이스에서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C2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를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스캔하여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각 항목의 지지도를 구하여 최소 지지도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(75%)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이상인 항목을 모아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F2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를 구성한다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이제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F2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항목집합이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개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뿐이으로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알고리즘을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종료한도록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한다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여기서는 최소지지도가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75%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로 알고리즘이 실행되어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F2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에서 하나의 결과만 나왔지만 최소지지도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로 돌린다면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F2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개 이상의 항목이 나오고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F3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까지 알고리즘이 진행되었을 것이다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-&gt; Y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라는 밀접한 연관이 있다해도</a:t>
            </a:r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X, Y</a:t>
            </a:r>
            <a:r>
              <a:rPr lang="en-US" altLang="ko-K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항목 개수가 적다면 최초의 지지도 계산에서 탈락되어 버릴 가능성이 높다</a:t>
            </a:r>
            <a:endParaRPr lang="en-US" altLang="ko-K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연관규칙을 도출하는데 소요되는 시간은 데이터에 포함되어 있는 품목들의 수에 비례하여 기하급수적으로 늘어나기 때문에 품목의 수를 줄이는 작업이 필요하다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그러나 이러한 작업은 쉽지 않을 뿐 아니라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전혀 예상하지 못했던 품목들간의 연관관계를 찾아낸다는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mining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본래 목적에 위배된다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분석하고자 하는 품목의 수에 비해 레코드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거래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수가 상대적으로 충분하지 못하면 신뢰확률이 낮은 엄청난 수의 연관규칙들이 발견되곤 한다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 경우 연관규칙들을 비교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평가하여 선별하기가 어렵다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altLang="ko-K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개선한 알고리즘으로는 </a:t>
            </a:r>
            <a:r>
              <a:rPr lang="en-US" altLang="ko-K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AprioriTID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ko-K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AprioriHybrid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DHP</a:t>
            </a: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 prior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는 데이터마이닝에 사용되는 기법 중 하나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분류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의사결정트리</a:t>
            </a:r>
            <a:r>
              <a:rPr lang="en-US" altLang="ko-K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신경망</a:t>
            </a:r>
            <a:r>
              <a:rPr lang="en-US" altLang="ko-K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유전자 알고리즘</a:t>
            </a:r>
            <a:r>
              <a:rPr lang="en-US" altLang="ko-K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베이지안</a:t>
            </a:r>
            <a:r>
              <a:rPr lang="ko-KR" alt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알고리즘</a:t>
            </a:r>
            <a:endParaRPr lang="en-US" altLang="ko-K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기존 데이터를 참고하여 분류하는 형태</a:t>
            </a:r>
            <a:r>
              <a:rPr lang="en-US" altLang="ko-K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비연속</a:t>
            </a:r>
            <a:r>
              <a:rPr lang="ko-KR" alt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데이터 예측</a:t>
            </a:r>
            <a:r>
              <a:rPr lang="en-US" altLang="ko-K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예측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신경망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연관규칙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의사결정트리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순차패턴</a:t>
            </a: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기존 데이터를 참고하여 </a:t>
            </a:r>
            <a:r>
              <a:rPr lang="ko-KR" altLang="en-US" dirty="0" err="1" smtClean="0"/>
              <a:t>연속형</a:t>
            </a:r>
            <a:r>
              <a:rPr lang="ko-KR" altLang="en-US" dirty="0" smtClean="0"/>
              <a:t> 데이터 값을 예측</a:t>
            </a: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r>
              <a:rPr lang="ko-KR" altLang="en-US" dirty="0" smtClean="0"/>
              <a:t>군집 </a:t>
            </a:r>
            <a:r>
              <a:rPr lang="en-US" altLang="ko-KR" dirty="0" smtClean="0"/>
              <a:t>: K-means</a:t>
            </a:r>
          </a:p>
          <a:p>
            <a:r>
              <a:rPr lang="ko-KR" altLang="en-US" dirty="0" err="1" smtClean="0"/>
              <a:t>클러스터링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그룹화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연관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연관규칙</a:t>
            </a:r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데이터간의 연관 규칙을 찾아냄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분류와 군집은 비슷하지만 군집이 좀더 수학적인 개념으로 접근한다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쇼핑몰 추천상품</a:t>
            </a:r>
            <a:endParaRPr lang="en-US" altLang="ko-KR" dirty="0" smtClean="0"/>
          </a:p>
          <a:p>
            <a:r>
              <a:rPr lang="en-US" altLang="ko-KR" dirty="0" smtClean="0"/>
              <a:t>A priori</a:t>
            </a:r>
          </a:p>
          <a:p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금융권 고객등급 구분</a:t>
            </a: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카드 </a:t>
            </a:r>
            <a:r>
              <a:rPr lang="ko-KR" altLang="en-US" dirty="0" err="1" smtClean="0"/>
              <a:t>결제액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결제일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기타 금융정보 활용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카드 도용 탐색</a:t>
            </a:r>
            <a:endParaRPr lang="en-US" altLang="ko-KR" dirty="0" smtClean="0"/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한국에서 한 연구가에 의해 “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데이터마이닝을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이용해 신용카드 도둑은 카드를 훔친 뒤 ‘연속적으로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6~7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번 카드를 쓰되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거래간의 시간 차이가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분 정도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사용 액수도 적당한 액수를 유지한다’는 사실을 발견했다”고 설명했다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모금컨설팅</a:t>
            </a:r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거액기부한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사람이 유산기부도 할 확률이 높다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 Name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을 쓰는 사람이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예를 들어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Daniel </a:t>
            </a:r>
            <a:r>
              <a:rPr lang="en-US" altLang="ko-K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Ahn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은 정식으로 긴 이름이고 줄여서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 </a:t>
            </a:r>
            <a:r>
              <a:rPr lang="en-US" altLang="ko-K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Ahn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줄인 이름으로 신청하는 사람보다 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2-3 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배 거액 후원할 확률이 높다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ko-KR" alt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오바마</a:t>
            </a:r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대통령 선거에도 이런 기법을 이용해 성공</a:t>
            </a:r>
            <a:r>
              <a:rPr lang="en-US" altLang="ko-K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기타</a:t>
            </a:r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소매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마케팅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고객의 구매패턴과 선호도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DM(Direct Mail)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에 응답할 가능성이 높은 고객 예측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제품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서비스 교차판매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판매 실적에 영향을 미치는 요소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고객 분류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그룹별 특성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광고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프로모션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이벤트의 효과 측정</a:t>
            </a:r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은행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카드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신용카드 도용패턴 추적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이탈 예상고객 선정 및 특성 분석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우수고객 선정 및 특성 분석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서비스별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홍보 대상고객 선정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신용평가 모형 개발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주식 거래규칙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보험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고객분류를 통한 보험료 가격 정책 수립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보험료 청구 사기 패턴 추적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클래임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처리시간에 영향을 미치는 요소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통신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장거리 전화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무선 전화의 부정한 이용패턴 추적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이탈 예상고객 선정 및 특성 분석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서비스간의 연관관계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우수고객 선정 및 특성 분석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제조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최종 생산품의 품질에 영향을 미치는 요인 발견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경쟁사의 </a:t>
            </a:r>
            <a:r>
              <a:rPr lang="ko-KR" alt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입찰액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예측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제품의 수요 예측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대리점 여신평가 모형 개발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유통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매장진열 전략 수립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상품 카탈로그 디자인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상품 교차판매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의료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환자의 질병 진단이나 질병의 예후 분석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환자의 특성에 따른 의약품의 부작용 분석</a:t>
            </a:r>
            <a:endParaRPr lang="ko-KR" alt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연관성 규칙은 매장에서 상품을 진열 하거나 끼워 팔기에 이용 가능하며 주로 고객들의 거래 자료를 분석하여 상품들 사이의 연관성 규칙을 알아내는 방법을 연관 규칙 감사 또는 장바구니 분석이라고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연관규칙은 보통 </a:t>
            </a:r>
            <a:r>
              <a:rPr lang="en-US" altLang="ko-KR" dirty="0" smtClean="0"/>
              <a:t>A-&gt;B</a:t>
            </a:r>
            <a:r>
              <a:rPr lang="ko-KR" altLang="en-US" dirty="0" smtClean="0"/>
              <a:t>로 나타낸다</a:t>
            </a:r>
            <a:r>
              <a:rPr lang="en-US" altLang="ko-KR" dirty="0" smtClean="0"/>
              <a:t>. A-&gt;B</a:t>
            </a:r>
            <a:r>
              <a:rPr lang="ko-KR" altLang="en-US" dirty="0" smtClean="0"/>
              <a:t>는 어떤 고객이 </a:t>
            </a:r>
            <a:r>
              <a:rPr lang="en-US" altLang="ko-KR" dirty="0" smtClean="0"/>
              <a:t>A</a:t>
            </a:r>
            <a:r>
              <a:rPr lang="ko-KR" altLang="en-US" dirty="0" smtClean="0"/>
              <a:t>라는 물건을 사면 </a:t>
            </a:r>
            <a:r>
              <a:rPr lang="en-US" altLang="ko-KR" dirty="0" smtClean="0"/>
              <a:t>B</a:t>
            </a:r>
            <a:r>
              <a:rPr lang="ko-KR" altLang="en-US" dirty="0" smtClean="0"/>
              <a:t>라는 물건도 산다는 것을 의미한다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여기서 </a:t>
            </a:r>
            <a:r>
              <a:rPr lang="en-US" altLang="ko-KR" dirty="0" smtClean="0"/>
              <a:t>A</a:t>
            </a:r>
            <a:r>
              <a:rPr lang="ko-KR" altLang="en-US" dirty="0" smtClean="0"/>
              <a:t>는 반드시 하나의 물건을 가리키지 않으며 복수의 물건도 가능하지만</a:t>
            </a:r>
            <a:r>
              <a:rPr lang="en-US" altLang="ko-KR" dirty="0" smtClean="0"/>
              <a:t>, B</a:t>
            </a:r>
            <a:r>
              <a:rPr lang="ko-KR" altLang="en-US" dirty="0" smtClean="0"/>
              <a:t>는 대배분의 경우 하나의 물건이다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연관성 규칙을 마케팅 활동에 활용하기 위해서는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그 규칙에 관련된 상품들이 전체 고객 중 상당 </a:t>
            </a:r>
            <a:r>
              <a:rPr lang="en-US" altLang="ko-KR" baseline="0" dirty="0" smtClean="0"/>
              <a:t>%</a:t>
            </a:r>
            <a:r>
              <a:rPr lang="ko-KR" altLang="en-US" baseline="0" dirty="0" smtClean="0"/>
              <a:t>를 차지하는 고객들의 거래 내역에서 발견 되어야 하며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지지도</a:t>
            </a:r>
            <a:r>
              <a:rPr lang="en-US" altLang="ko-KR" baseline="0" dirty="0" smtClean="0"/>
              <a:t>), </a:t>
            </a:r>
            <a:r>
              <a:rPr lang="ko-KR" altLang="en-US" baseline="0" dirty="0" smtClean="0"/>
              <a:t>동시에 </a:t>
            </a:r>
            <a:r>
              <a:rPr lang="en-US" altLang="ko-KR" baseline="0" dirty="0" smtClean="0"/>
              <a:t>A </a:t>
            </a:r>
            <a:r>
              <a:rPr lang="ko-KR" altLang="en-US" baseline="0" dirty="0" smtClean="0"/>
              <a:t>상품을 산 고객 중에서 상당 </a:t>
            </a:r>
            <a:r>
              <a:rPr lang="en-US" altLang="ko-KR" baseline="0" dirty="0" smtClean="0"/>
              <a:t>%</a:t>
            </a:r>
            <a:r>
              <a:rPr lang="ko-KR" altLang="en-US" baseline="0" dirty="0" smtClean="0"/>
              <a:t>의 고객이 </a:t>
            </a:r>
            <a:r>
              <a:rPr lang="en-US" altLang="ko-KR" baseline="0" dirty="0" smtClean="0"/>
              <a:t>B </a:t>
            </a:r>
            <a:r>
              <a:rPr lang="ko-KR" altLang="en-US" baseline="0" dirty="0" smtClean="0"/>
              <a:t>상품을 샀어야 한다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신뢰도</a:t>
            </a:r>
            <a:r>
              <a:rPr lang="en-US" altLang="ko-KR" baseline="0" dirty="0" smtClean="0"/>
              <a:t>).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따라서 연관성 규칙을 찾기 위한 알고리즘에서는 사용자가 미리 정한 지지도와 신뢰도의 수치를 입력할 것을 요구 한다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이렇게 찾아낸 연관 규칙에 대해 다시 향상도 값을 계산하여 그 값이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보다 큰 연관 규칙만을 활용하게 된다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지지도 </a:t>
            </a:r>
            <a:r>
              <a:rPr lang="en-US" altLang="ko-KR" baseline="0" dirty="0" smtClean="0"/>
              <a:t>(support) : </a:t>
            </a:r>
            <a:r>
              <a:rPr lang="ko-KR" altLang="en-US" baseline="0" dirty="0" smtClean="0"/>
              <a:t>연관성 규칙 </a:t>
            </a:r>
            <a:r>
              <a:rPr lang="en-US" altLang="ko-KR" baseline="0" dirty="0" smtClean="0"/>
              <a:t>A-&gt;B </a:t>
            </a:r>
            <a:r>
              <a:rPr lang="ko-KR" altLang="en-US" baseline="0" dirty="0" smtClean="0"/>
              <a:t>의 지지도가 </a:t>
            </a:r>
            <a:r>
              <a:rPr lang="en-US" altLang="ko-KR" baseline="0" dirty="0" smtClean="0"/>
              <a:t>x%</a:t>
            </a:r>
            <a:r>
              <a:rPr lang="ko-KR" altLang="en-US" baseline="0" dirty="0" smtClean="0"/>
              <a:t>라는 것은 전체 고객 중 </a:t>
            </a:r>
            <a:r>
              <a:rPr lang="en-US" altLang="ko-KR" baseline="0" dirty="0" smtClean="0"/>
              <a:t>x%</a:t>
            </a:r>
            <a:r>
              <a:rPr lang="ko-KR" altLang="en-US" baseline="0" dirty="0" smtClean="0"/>
              <a:t>의 고객이 </a:t>
            </a:r>
            <a:r>
              <a:rPr lang="en-US" altLang="ko-KR" baseline="0" dirty="0" smtClean="0"/>
              <a:t>A</a:t>
            </a:r>
            <a:r>
              <a:rPr lang="ko-KR" altLang="en-US" baseline="0" dirty="0" smtClean="0"/>
              <a:t>와 </a:t>
            </a:r>
            <a:r>
              <a:rPr lang="en-US" altLang="ko-KR" baseline="0" dirty="0" smtClean="0"/>
              <a:t>B</a:t>
            </a:r>
            <a:r>
              <a:rPr lang="ko-KR" altLang="en-US" baseline="0" dirty="0" smtClean="0"/>
              <a:t>를 함께 구매했다는 것을 의미한다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신뢰도</a:t>
            </a:r>
            <a:r>
              <a:rPr lang="en-US" altLang="ko-KR" baseline="0" dirty="0" smtClean="0"/>
              <a:t>(confidence) : </a:t>
            </a:r>
            <a:r>
              <a:rPr lang="ko-KR" altLang="en-US" baseline="0" dirty="0" smtClean="0"/>
              <a:t>연관성 규칙 </a:t>
            </a:r>
            <a:r>
              <a:rPr lang="en-US" altLang="ko-KR" baseline="0" dirty="0" smtClean="0"/>
              <a:t>A-&gt;B </a:t>
            </a:r>
            <a:r>
              <a:rPr lang="ko-KR" altLang="en-US" baseline="0" dirty="0" smtClean="0"/>
              <a:t>의 신뢰도가 </a:t>
            </a:r>
            <a:r>
              <a:rPr lang="en-US" altLang="ko-KR" baseline="0" dirty="0" smtClean="0"/>
              <a:t>y%</a:t>
            </a:r>
            <a:r>
              <a:rPr lang="ko-KR" altLang="en-US" baseline="0" dirty="0" smtClean="0"/>
              <a:t>라는 것은 </a:t>
            </a:r>
            <a:r>
              <a:rPr lang="en-US" altLang="ko-KR" baseline="0" dirty="0" smtClean="0"/>
              <a:t>A</a:t>
            </a:r>
            <a:r>
              <a:rPr lang="ko-KR" altLang="en-US" baseline="0" dirty="0" smtClean="0"/>
              <a:t>를 산 고객 중에서 </a:t>
            </a:r>
            <a:r>
              <a:rPr lang="en-US" altLang="ko-KR" baseline="0" dirty="0" smtClean="0"/>
              <a:t>y%</a:t>
            </a:r>
            <a:r>
              <a:rPr lang="ko-KR" altLang="en-US" baseline="0" dirty="0" smtClean="0"/>
              <a:t>의 고객이 </a:t>
            </a:r>
            <a:r>
              <a:rPr lang="en-US" altLang="ko-KR" baseline="0" dirty="0" smtClean="0"/>
              <a:t>B</a:t>
            </a:r>
            <a:r>
              <a:rPr lang="ko-KR" altLang="en-US" baseline="0" dirty="0" smtClean="0"/>
              <a:t>를 샀다는 것을 의미한다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향상도</a:t>
            </a:r>
            <a:r>
              <a:rPr lang="en-US" altLang="ko-KR" baseline="0" dirty="0" smtClean="0"/>
              <a:t>(lift) : </a:t>
            </a:r>
            <a:r>
              <a:rPr lang="ko-KR" altLang="en-US" baseline="0" dirty="0" smtClean="0"/>
              <a:t>연관성 규칙 </a:t>
            </a:r>
            <a:r>
              <a:rPr lang="en-US" altLang="ko-KR" baseline="0" dirty="0" smtClean="0"/>
              <a:t>A-&gt;B</a:t>
            </a:r>
            <a:r>
              <a:rPr lang="ko-KR" altLang="en-US" baseline="0" dirty="0" smtClean="0"/>
              <a:t>의 향상도는 </a:t>
            </a:r>
            <a:r>
              <a:rPr lang="en-US" altLang="ko-KR" baseline="0" dirty="0" smtClean="0"/>
              <a:t>P(B|A)/P(B) </a:t>
            </a:r>
            <a:r>
              <a:rPr lang="ko-KR" altLang="en-US" baseline="0" dirty="0" smtClean="0"/>
              <a:t>로 정의된다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즉 </a:t>
            </a:r>
            <a:r>
              <a:rPr lang="en-US" altLang="ko-KR" baseline="0" dirty="0" smtClean="0"/>
              <a:t>A</a:t>
            </a:r>
            <a:r>
              <a:rPr lang="ko-KR" altLang="en-US" baseline="0" dirty="0" smtClean="0"/>
              <a:t>를 산 고객 중에서 </a:t>
            </a:r>
            <a:r>
              <a:rPr lang="en-US" altLang="ko-KR" baseline="0" dirty="0" smtClean="0"/>
              <a:t>B</a:t>
            </a:r>
            <a:r>
              <a:rPr lang="ko-KR" altLang="en-US" baseline="0" dirty="0" smtClean="0"/>
              <a:t>를 산 고객의 </a:t>
            </a:r>
            <a:r>
              <a:rPr lang="en-US" altLang="ko-KR" baseline="0" dirty="0" smtClean="0"/>
              <a:t>%</a:t>
            </a:r>
            <a:r>
              <a:rPr lang="ko-KR" altLang="en-US" baseline="0" dirty="0" smtClean="0"/>
              <a:t>를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전체고객 중에서 </a:t>
            </a:r>
            <a:r>
              <a:rPr lang="en-US" altLang="ko-KR" baseline="0" dirty="0" smtClean="0"/>
              <a:t>B</a:t>
            </a:r>
            <a:r>
              <a:rPr lang="ko-KR" altLang="en-US" baseline="0" dirty="0" smtClean="0"/>
              <a:t>를 산 고객의 </a:t>
            </a:r>
            <a:r>
              <a:rPr lang="en-US" altLang="ko-KR" baseline="0" dirty="0" smtClean="0"/>
              <a:t>%</a:t>
            </a:r>
            <a:r>
              <a:rPr lang="ko-KR" altLang="en-US" baseline="0" dirty="0" smtClean="0"/>
              <a:t>로 나눈 값이다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향상도가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보다 크면 클수록 품목 간에 양의 상관관계가 많으므로 유용한 연관규칙이라고 말할 수 있는데 향상도 대신 개선도</a:t>
            </a:r>
            <a:r>
              <a:rPr lang="en-US" altLang="ko-KR" baseline="0" dirty="0" smtClean="0"/>
              <a:t>(Improvement) </a:t>
            </a:r>
            <a:r>
              <a:rPr lang="ko-KR" altLang="en-US" baseline="0" dirty="0" smtClean="0"/>
              <a:t>라고도 한다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결과가 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"If-then'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형식으로 제공되기 때문에 이해하기 쉽다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연관관계 모형을 구축하는데 특별한 전문지식이 </a:t>
            </a:r>
            <a:r>
              <a:rPr lang="ko-KR" alt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필요없다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따라서 초보자도 손쉽게 사용할 수 있다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근거확률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교집합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신뢰확률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조건부확률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등을 지원하기 때문에 도출된 규칙간의 상호 비교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</a:t>
            </a:r>
            <a:r>
              <a:rPr lang="ko-KR" alt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평가가 쉽다</a:t>
            </a:r>
            <a:r>
              <a:rPr lang="en-US" altLang="ko-K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장바구니 분석</a:t>
            </a:r>
            <a:endParaRPr lang="en-US" altLang="ko-KR" dirty="0" smtClean="0"/>
          </a:p>
          <a:p>
            <a:r>
              <a:rPr lang="en-US" altLang="ko-KR" dirty="0" smtClean="0"/>
              <a:t>-&gt; </a:t>
            </a:r>
            <a:r>
              <a:rPr lang="ko-KR" altLang="en-US" dirty="0" smtClean="0"/>
              <a:t>하나의 트랜잭션을 상품을 넣어둔 장바구니에 </a:t>
            </a:r>
            <a:r>
              <a:rPr lang="ko-KR" altLang="en-US" dirty="0" err="1" smtClean="0"/>
              <a:t>비교한것임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F38E-A4C2-4BF3-88C2-18259082077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9B6A63-D1C8-4E9E-81D0-69DA37A1C9C2}" type="datetimeFigureOut">
              <a:rPr lang="ko-KR" altLang="en-US" smtClean="0"/>
              <a:pPr/>
              <a:t>2011-03-22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C44305-222C-4182-89BB-F7219A361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데이터 </a:t>
            </a:r>
            <a:r>
              <a:rPr lang="ko-KR" altLang="en-US" dirty="0" err="1" smtClean="0"/>
              <a:t>마이닝과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연관관계분석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A priori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지지도 </a:t>
            </a:r>
            <a:r>
              <a:rPr lang="en-US" altLang="ko-KR" dirty="0" smtClean="0"/>
              <a:t>(support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연관성 </a:t>
            </a:r>
            <a:r>
              <a:rPr lang="ko-KR" altLang="en-US" dirty="0" smtClean="0"/>
              <a:t>규칙 </a:t>
            </a:r>
            <a:r>
              <a:rPr lang="en-US" altLang="ko-KR" dirty="0" smtClean="0"/>
              <a:t>A-&gt;B </a:t>
            </a:r>
            <a:r>
              <a:rPr lang="ko-KR" altLang="en-US" dirty="0" smtClean="0"/>
              <a:t>의 지지도가 </a:t>
            </a:r>
            <a:r>
              <a:rPr lang="en-US" altLang="ko-KR" dirty="0" smtClean="0"/>
              <a:t>x%</a:t>
            </a:r>
            <a:r>
              <a:rPr lang="ko-KR" altLang="en-US" dirty="0" smtClean="0"/>
              <a:t>라는 것은 전체 고객 중 </a:t>
            </a:r>
            <a:r>
              <a:rPr lang="en-US" altLang="ko-KR" dirty="0" smtClean="0"/>
              <a:t>x%</a:t>
            </a:r>
            <a:r>
              <a:rPr lang="ko-KR" altLang="en-US" dirty="0" smtClean="0"/>
              <a:t>의 고객이 </a:t>
            </a:r>
            <a:r>
              <a:rPr lang="en-US" altLang="ko-KR" dirty="0" smtClean="0"/>
              <a:t>A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B</a:t>
            </a:r>
            <a:r>
              <a:rPr lang="ko-KR" altLang="en-US" dirty="0" smtClean="0"/>
              <a:t>를 함께 구매했다는 것을 </a:t>
            </a:r>
            <a:r>
              <a:rPr lang="ko-KR" altLang="en-US" dirty="0" smtClean="0"/>
              <a:t>의미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(</a:t>
            </a:r>
            <a:r>
              <a:rPr lang="en-US" altLang="ko-KR" dirty="0" smtClean="0"/>
              <a:t>2 -&gt; 3) </a:t>
            </a:r>
            <a:r>
              <a:rPr lang="ko-KR" altLang="en-US" dirty="0" smtClean="0"/>
              <a:t>규칙의 지지도 </a:t>
            </a:r>
            <a:r>
              <a:rPr lang="en-US" altLang="ko-KR" dirty="0" smtClean="0"/>
              <a:t>50</a:t>
            </a:r>
            <a:r>
              <a:rPr lang="en-US" altLang="ko-KR" dirty="0" smtClean="0"/>
              <a:t>%</a:t>
            </a:r>
            <a:endParaRPr lang="en-US" altLang="ko-KR" dirty="0" smtClean="0"/>
          </a:p>
          <a:p>
            <a:r>
              <a:rPr lang="ko-KR" altLang="en-US" dirty="0" smtClean="0"/>
              <a:t>신뢰도</a:t>
            </a:r>
            <a:r>
              <a:rPr lang="en-US" altLang="ko-KR" dirty="0" smtClean="0"/>
              <a:t>(confidence) </a:t>
            </a:r>
          </a:p>
          <a:p>
            <a:pPr lvl="1"/>
            <a:r>
              <a:rPr lang="ko-KR" altLang="en-US" dirty="0" smtClean="0"/>
              <a:t>연관성 </a:t>
            </a:r>
            <a:r>
              <a:rPr lang="ko-KR" altLang="en-US" dirty="0" smtClean="0"/>
              <a:t>규칙 </a:t>
            </a:r>
            <a:r>
              <a:rPr lang="en-US" altLang="ko-KR" dirty="0" smtClean="0"/>
              <a:t>A-&gt;B </a:t>
            </a:r>
            <a:r>
              <a:rPr lang="ko-KR" altLang="en-US" dirty="0" smtClean="0"/>
              <a:t>의 신뢰도가 </a:t>
            </a:r>
            <a:r>
              <a:rPr lang="en-US" altLang="ko-KR" dirty="0" smtClean="0"/>
              <a:t>y%</a:t>
            </a:r>
            <a:r>
              <a:rPr lang="ko-KR" altLang="en-US" dirty="0" smtClean="0"/>
              <a:t>라는 것은 </a:t>
            </a:r>
            <a:r>
              <a:rPr lang="en-US" altLang="ko-KR" dirty="0" smtClean="0"/>
              <a:t>A</a:t>
            </a:r>
            <a:r>
              <a:rPr lang="ko-KR" altLang="en-US" dirty="0" smtClean="0"/>
              <a:t>를 산 고객 중에서 </a:t>
            </a:r>
            <a:r>
              <a:rPr lang="en-US" altLang="ko-KR" dirty="0" smtClean="0"/>
              <a:t>y%</a:t>
            </a:r>
            <a:r>
              <a:rPr lang="ko-KR" altLang="en-US" dirty="0" smtClean="0"/>
              <a:t>의 고객이 </a:t>
            </a:r>
            <a:r>
              <a:rPr lang="en-US" altLang="ko-KR" dirty="0" smtClean="0"/>
              <a:t>B</a:t>
            </a:r>
            <a:r>
              <a:rPr lang="ko-KR" altLang="en-US" dirty="0" smtClean="0"/>
              <a:t>를 샀다는 것을 </a:t>
            </a:r>
            <a:r>
              <a:rPr lang="ko-KR" altLang="en-US" dirty="0" smtClean="0"/>
              <a:t>의미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(2 -&gt; 3) </a:t>
            </a:r>
            <a:r>
              <a:rPr lang="ko-KR" altLang="en-US" dirty="0" smtClean="0"/>
              <a:t>규칙의 신뢰도는 </a:t>
            </a:r>
            <a:r>
              <a:rPr lang="en-US" altLang="ko-KR" dirty="0" smtClean="0"/>
              <a:t>66%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 정의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분</a:t>
            </a:r>
            <a:r>
              <a:rPr lang="ko-KR" altLang="en-US" dirty="0" smtClean="0"/>
              <a:t>석</a:t>
            </a:r>
            <a:endParaRPr lang="ko-KR" altLang="en-US" dirty="0"/>
          </a:p>
        </p:txBody>
      </p:sp>
      <p:pic>
        <p:nvPicPr>
          <p:cNvPr id="34818" name="Picture 2" descr="https://docs.google.com/File?id=ah92ccnz9xwg_84f24wrwk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5572125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분석</a:t>
            </a:r>
            <a:endParaRPr lang="ko-KR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6336705" cy="32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이미 잘 알려진 사실이 돌출되는 경우가 많다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밀접한 연관이 있지만 항목의 개수가 적은 경우 결과로 돌출되지 않을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단점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끝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쉬움</a:t>
            </a:r>
            <a:endParaRPr lang="en-US" altLang="ko-KR" dirty="0" smtClean="0"/>
          </a:p>
          <a:p>
            <a:r>
              <a:rPr lang="ko-KR" altLang="en-US" dirty="0" smtClean="0"/>
              <a:t>개념</a:t>
            </a:r>
            <a:endParaRPr lang="en-US" altLang="ko-KR" dirty="0" smtClean="0"/>
          </a:p>
          <a:p>
            <a:r>
              <a:rPr lang="ko-KR" altLang="en-US" dirty="0" smtClean="0"/>
              <a:t>너무 짧아서 다른 내용도 추가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발표에 앞서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대량의 데이터로부터 유용한 지식을 추출하여 이해하기 쉬운 형태로 변환한 후 의사결정 단계에 </a:t>
            </a:r>
            <a:r>
              <a:rPr lang="ko-KR" altLang="en-US" dirty="0" smtClean="0"/>
              <a:t>적용하는 과정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데이터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</a:t>
            </a:r>
            <a:r>
              <a:rPr lang="ko-KR" altLang="en-US" dirty="0" err="1" smtClean="0"/>
              <a:t>마이닝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05064"/>
            <a:ext cx="6762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분류</a:t>
            </a:r>
            <a:endParaRPr lang="en-US" altLang="ko-KR" dirty="0" smtClean="0"/>
          </a:p>
          <a:p>
            <a:r>
              <a:rPr lang="ko-KR" altLang="en-US" dirty="0" smtClean="0"/>
              <a:t>예측</a:t>
            </a:r>
            <a:endParaRPr lang="en-US" altLang="ko-KR" dirty="0" smtClean="0"/>
          </a:p>
          <a:p>
            <a:r>
              <a:rPr lang="ko-KR" altLang="en-US" dirty="0" smtClean="0"/>
              <a:t>군집</a:t>
            </a:r>
            <a:endParaRPr lang="en-US" altLang="ko-KR" dirty="0" smtClean="0"/>
          </a:p>
          <a:p>
            <a:r>
              <a:rPr lang="ko-KR" altLang="en-US" dirty="0" smtClean="0"/>
              <a:t>연관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</a:t>
            </a:r>
            <a:r>
              <a:rPr lang="ko-KR" altLang="en-US" dirty="0" err="1" smtClean="0"/>
              <a:t>마이닝</a:t>
            </a:r>
            <a:r>
              <a:rPr lang="ko-KR" altLang="en-US" dirty="0" smtClean="0"/>
              <a:t> 목표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쇼핑몰 추천상품</a:t>
            </a:r>
            <a:endParaRPr lang="en-US" altLang="ko-KR" dirty="0" smtClean="0"/>
          </a:p>
          <a:p>
            <a:r>
              <a:rPr lang="ko-KR" altLang="en-US" dirty="0" smtClean="0"/>
              <a:t>금융권 고객등급 구분</a:t>
            </a:r>
            <a:endParaRPr lang="en-US" altLang="ko-KR" dirty="0" smtClean="0"/>
          </a:p>
          <a:p>
            <a:r>
              <a:rPr lang="ko-KR" altLang="en-US" dirty="0" smtClean="0"/>
              <a:t>카드 도용 탐색</a:t>
            </a:r>
            <a:endParaRPr lang="en-US" altLang="ko-KR" dirty="0" smtClean="0"/>
          </a:p>
          <a:p>
            <a:r>
              <a:rPr lang="ko-KR" altLang="en-US" dirty="0" smtClean="0"/>
              <a:t>모금 컨설팅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</a:t>
            </a:r>
            <a:r>
              <a:rPr lang="ko-KR" altLang="en-US" dirty="0" err="1" smtClean="0"/>
              <a:t>마이닝</a:t>
            </a:r>
            <a:r>
              <a:rPr lang="ko-KR" altLang="en-US" dirty="0" smtClean="0"/>
              <a:t> 활용 예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시</a:t>
            </a:r>
            <a:r>
              <a:rPr lang="ko-KR" altLang="en-US" dirty="0" smtClean="0"/>
              <a:t>리얼 </a:t>
            </a:r>
            <a:r>
              <a:rPr lang="ko-KR" altLang="en-US" dirty="0"/>
              <a:t>구입하는 고객은 우유를 구입하는 경우가 </a:t>
            </a:r>
            <a:r>
              <a:rPr lang="ko-KR" altLang="en-US" dirty="0" smtClean="0"/>
              <a:t>많다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새벽에 </a:t>
            </a:r>
            <a:r>
              <a:rPr lang="ko-KR" altLang="en-US" dirty="0"/>
              <a:t>아기 기저귀를 구입한 남성 고객은 맥주를 사는 경우가 많다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priori?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어떤 사건이 일어나는 것의 연관성을 분석하는 </a:t>
            </a:r>
            <a:r>
              <a:rPr lang="ko-KR" altLang="en-US" dirty="0" smtClean="0"/>
              <a:t>데이터 </a:t>
            </a:r>
            <a:r>
              <a:rPr lang="ko-KR" altLang="en-US" dirty="0" err="1" smtClean="0"/>
              <a:t>마이닝</a:t>
            </a:r>
            <a:r>
              <a:rPr lang="ko-KR" altLang="en-US" dirty="0" smtClean="0"/>
              <a:t> </a:t>
            </a:r>
            <a:r>
              <a:rPr lang="ko-KR" altLang="en-US" dirty="0"/>
              <a:t>알고리즘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사건이 일어난 </a:t>
            </a:r>
            <a:r>
              <a:rPr lang="ko-KR" altLang="en-US" dirty="0" smtClean="0"/>
              <a:t>데이터를 </a:t>
            </a:r>
            <a:r>
              <a:rPr lang="ko-KR" altLang="en-US" dirty="0"/>
              <a:t>기반으로 각 사건에 대한 발생빈도로 </a:t>
            </a:r>
            <a:r>
              <a:rPr lang="ko-KR" altLang="en-US" dirty="0" smtClean="0"/>
              <a:t>사건들 </a:t>
            </a:r>
            <a:r>
              <a:rPr lang="ko-KR" altLang="en-US" dirty="0"/>
              <a:t>간</a:t>
            </a:r>
            <a:r>
              <a:rPr lang="ko-KR" altLang="en-US" dirty="0" smtClean="0"/>
              <a:t>의 </a:t>
            </a:r>
            <a:r>
              <a:rPr lang="ko-KR" altLang="en-US" dirty="0"/>
              <a:t>연관 관계</a:t>
            </a:r>
            <a:r>
              <a:rPr lang="en-US" altLang="ko-KR" dirty="0"/>
              <a:t>, </a:t>
            </a:r>
            <a:r>
              <a:rPr lang="ko-KR" altLang="en-US" dirty="0"/>
              <a:t>패턴을 밝히기 위한 방법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priori?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쉽다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장점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539552" y="2564904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dirty="0"/>
                        <a:t>항목 번호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ko-KR" altLang="en-US"/>
                        <a:t>데이타 리스트</a:t>
                      </a: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dirty="0"/>
                        <a:t>1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altLang="ko-KR" dirty="0"/>
                        <a:t>{1, 3, 4}</a:t>
                      </a: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/>
                        <a:t>2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altLang="ko-KR" dirty="0"/>
                        <a:t>{2, 3, 5}</a:t>
                      </a: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/>
                        <a:t>3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altLang="ko-KR" dirty="0"/>
                        <a:t>{1, 2, 3, 5}</a:t>
                      </a: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/>
                        <a:t>4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altLang="ko-KR" dirty="0"/>
                        <a:t>{2, 5}</a:t>
                      </a: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샘플 데이터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826</TotalTime>
  <Words>1123</Words>
  <Application>Microsoft Office PowerPoint</Application>
  <PresentationFormat>화면 슬라이드 쇼(4:3)</PresentationFormat>
  <Paragraphs>169</Paragraphs>
  <Slides>14</Slides>
  <Notes>12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광장</vt:lpstr>
      <vt:lpstr>데이터 마이닝과 연관관계분석</vt:lpstr>
      <vt:lpstr>발표에 앞서</vt:lpstr>
      <vt:lpstr>데이터 마이닝</vt:lpstr>
      <vt:lpstr>데이터 마이닝 목표</vt:lpstr>
      <vt:lpstr>데이터 마이닝 활용 예</vt:lpstr>
      <vt:lpstr>A priori?</vt:lpstr>
      <vt:lpstr>A priori?</vt:lpstr>
      <vt:lpstr>장점</vt:lpstr>
      <vt:lpstr>샘플 데이터</vt:lpstr>
      <vt:lpstr>용어 정의</vt:lpstr>
      <vt:lpstr>분석</vt:lpstr>
      <vt:lpstr>분석</vt:lpstr>
      <vt:lpstr>단점</vt:lpstr>
      <vt:lpstr>끝</vt:lpstr>
    </vt:vector>
  </TitlesOfParts>
  <Company>(주)넥스토릭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priori</dc:title>
  <dc:creator>김용환 </dc:creator>
  <cp:lastModifiedBy>Bahamut Lagoons</cp:lastModifiedBy>
  <cp:revision>83</cp:revision>
  <dcterms:created xsi:type="dcterms:W3CDTF">2011-03-22T01:17:19Z</dcterms:created>
  <dcterms:modified xsi:type="dcterms:W3CDTF">2011-03-22T17:03:17Z</dcterms:modified>
</cp:coreProperties>
</file>