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sldIdLst>
    <p:sldId id="256" r:id="rId2"/>
    <p:sldId id="263" r:id="rId3"/>
    <p:sldId id="259" r:id="rId4"/>
    <p:sldId id="272" r:id="rId5"/>
    <p:sldId id="264" r:id="rId6"/>
    <p:sldId id="260" r:id="rId7"/>
    <p:sldId id="261" r:id="rId8"/>
    <p:sldId id="262" r:id="rId9"/>
    <p:sldId id="266" r:id="rId10"/>
    <p:sldId id="268" r:id="rId11"/>
    <p:sldId id="269" r:id="rId12"/>
    <p:sldId id="271" r:id="rId13"/>
    <p:sldId id="270" r:id="rId14"/>
    <p:sldId id="267" r:id="rId15"/>
    <p:sldId id="257" r:id="rId16"/>
    <p:sldId id="258" r:id="rId17"/>
    <p:sldId id="265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0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75C21-EDDB-497C-8D9E-F9C88E0FD930}" type="datetimeFigureOut">
              <a:rPr lang="ko-KR" altLang="en-US" smtClean="0"/>
              <a:pPr/>
              <a:t>2010-11-15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F94B0-687E-4723-9C89-6C8DCB5B1B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94B0-687E-4723-9C89-6C8DCB5B1B3D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74-176C-40A9-AA43-CBBB6F235800}" type="datetimeFigureOut">
              <a:rPr lang="ko-KR" altLang="en-US" smtClean="0"/>
              <a:pPr/>
              <a:t>2010-11-15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3-8155-438D-BC6E-35AD52A964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74-176C-40A9-AA43-CBBB6F235800}" type="datetimeFigureOut">
              <a:rPr lang="ko-KR" altLang="en-US" smtClean="0"/>
              <a:pPr/>
              <a:t>2010-11-15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3-8155-438D-BC6E-35AD52A964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74-176C-40A9-AA43-CBBB6F235800}" type="datetimeFigureOut">
              <a:rPr lang="ko-KR" altLang="en-US" smtClean="0"/>
              <a:pPr/>
              <a:t>2010-11-15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3-8155-438D-BC6E-35AD52A964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74-176C-40A9-AA43-CBBB6F235800}" type="datetimeFigureOut">
              <a:rPr lang="ko-KR" altLang="en-US" smtClean="0"/>
              <a:pPr/>
              <a:t>2010-11-15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3-8155-438D-BC6E-35AD52A964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74-176C-40A9-AA43-CBBB6F235800}" type="datetimeFigureOut">
              <a:rPr lang="ko-KR" altLang="en-US" smtClean="0"/>
              <a:pPr/>
              <a:t>2010-11-15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3-8155-438D-BC6E-35AD52A964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74-176C-40A9-AA43-CBBB6F235800}" type="datetimeFigureOut">
              <a:rPr lang="ko-KR" altLang="en-US" smtClean="0"/>
              <a:pPr/>
              <a:t>2010-11-15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3-8155-438D-BC6E-35AD52A964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74-176C-40A9-AA43-CBBB6F235800}" type="datetimeFigureOut">
              <a:rPr lang="ko-KR" altLang="en-US" smtClean="0"/>
              <a:pPr/>
              <a:t>2010-11-15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3-8155-438D-BC6E-35AD52A964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74-176C-40A9-AA43-CBBB6F235800}" type="datetimeFigureOut">
              <a:rPr lang="ko-KR" altLang="en-US" smtClean="0"/>
              <a:pPr/>
              <a:t>2010-11-15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3-8155-438D-BC6E-35AD52A964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74-176C-40A9-AA43-CBBB6F235800}" type="datetimeFigureOut">
              <a:rPr lang="ko-KR" altLang="en-US" smtClean="0"/>
              <a:pPr/>
              <a:t>2010-11-15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3-8155-438D-BC6E-35AD52A964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74-176C-40A9-AA43-CBBB6F235800}" type="datetimeFigureOut">
              <a:rPr lang="ko-KR" altLang="en-US" smtClean="0"/>
              <a:pPr/>
              <a:t>2010-11-15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3-8155-438D-BC6E-35AD52A964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E274-176C-40A9-AA43-CBBB6F235800}" type="datetimeFigureOut">
              <a:rPr lang="ko-KR" altLang="en-US" smtClean="0"/>
              <a:pPr/>
              <a:t>2010-11-15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3-8155-438D-BC6E-35AD52A964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AE274-176C-40A9-AA43-CBBB6F235800}" type="datetimeFigureOut">
              <a:rPr lang="ko-KR" altLang="en-US" smtClean="0"/>
              <a:pPr/>
              <a:t>2010-11-15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BA103-8155-438D-BC6E-35AD52A964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i-times.tistory.com/77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2.0calc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의사결정트리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Decision Tree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둠바스팀</a:t>
            </a:r>
            <a:r>
              <a:rPr lang="ko-KR" altLang="en-US" dirty="0" smtClean="0"/>
              <a:t> 김용환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ID3 </a:t>
            </a:r>
            <a:r>
              <a:rPr lang="ko-KR" altLang="en-US" dirty="0" err="1" smtClean="0"/>
              <a:t>트리구성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83568" y="1340768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All</a:t>
            </a:r>
          </a:p>
          <a:p>
            <a:pPr algn="ctr"/>
            <a:r>
              <a:rPr lang="en-US" altLang="ko-KR" dirty="0" smtClean="0"/>
              <a:t>E(9,5) = 0.940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95536" y="2492896"/>
            <a:ext cx="4320480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InfoGain</a:t>
            </a:r>
            <a:r>
              <a:rPr lang="en-US" altLang="ko-KR" dirty="0" smtClean="0"/>
              <a:t>(outlook) = 0.246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95536" y="4293096"/>
            <a:ext cx="43204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InfoGain</a:t>
            </a:r>
            <a:r>
              <a:rPr lang="en-US" altLang="ko-KR" dirty="0" smtClean="0"/>
              <a:t>(temperature) = 0.03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95536" y="3356992"/>
            <a:ext cx="43204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InfoGain</a:t>
            </a:r>
            <a:r>
              <a:rPr lang="en-US" altLang="ko-KR" dirty="0" smtClean="0"/>
              <a:t>(windy) = 0.048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395536" y="5229200"/>
            <a:ext cx="43204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InfoGain</a:t>
            </a:r>
            <a:r>
              <a:rPr lang="en-US" altLang="ko-KR" dirty="0" smtClean="0"/>
              <a:t>(humidity) = 0.152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5580112" y="2132856"/>
          <a:ext cx="3096345" cy="3456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9"/>
                <a:gridCol w="619269"/>
                <a:gridCol w="619269"/>
                <a:gridCol w="619269"/>
                <a:gridCol w="619269"/>
              </a:tblGrid>
              <a:tr h="401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outlook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temperature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humidity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windy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play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overcast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overcast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overcast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overcast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ID3 </a:t>
            </a:r>
            <a:r>
              <a:rPr lang="ko-KR" altLang="en-US" dirty="0" err="1" smtClean="0"/>
              <a:t>트리구성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563888" y="1700808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E(9,5) = 0.940</a:t>
            </a:r>
            <a:endParaRPr lang="ko-KR" altLang="en-US" dirty="0"/>
          </a:p>
        </p:txBody>
      </p:sp>
      <p:cxnSp>
        <p:nvCxnSpPr>
          <p:cNvPr id="8" name="직선 화살표 연결선 7"/>
          <p:cNvCxnSpPr>
            <a:stCxn id="6" idx="2"/>
            <a:endCxn id="16" idx="0"/>
          </p:cNvCxnSpPr>
          <p:nvPr/>
        </p:nvCxnSpPr>
        <p:spPr>
          <a:xfrm rot="5400000">
            <a:off x="2987824" y="1880828"/>
            <a:ext cx="100811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3563888" y="3284984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E(4,0) = 0.0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5652120" y="3284984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E(3,2) = 0.971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1763688" y="3284984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E(2,3) = 0.971</a:t>
            </a:r>
            <a:endParaRPr lang="ko-KR" altLang="en-US" dirty="0"/>
          </a:p>
        </p:txBody>
      </p:sp>
      <p:cxnSp>
        <p:nvCxnSpPr>
          <p:cNvPr id="19" name="직선 화살표 연결선 18"/>
          <p:cNvCxnSpPr>
            <a:stCxn id="6" idx="2"/>
            <a:endCxn id="15" idx="0"/>
          </p:cNvCxnSpPr>
          <p:nvPr/>
        </p:nvCxnSpPr>
        <p:spPr>
          <a:xfrm rot="16200000" flipH="1">
            <a:off x="4932040" y="1736812"/>
            <a:ext cx="1008112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>
            <a:stCxn id="6" idx="2"/>
            <a:endCxn id="14" idx="0"/>
          </p:cNvCxnSpPr>
          <p:nvPr/>
        </p:nvCxnSpPr>
        <p:spPr>
          <a:xfrm rot="5400000">
            <a:off x="3887924" y="2780928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35896" y="27809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Outlook(overcast)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08104" y="23488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Outlook(rainy)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547664" y="249289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Outlook(sunny)</a:t>
            </a:r>
            <a:endParaRPr lang="ko-KR" altLang="en-US" dirty="0"/>
          </a:p>
        </p:txBody>
      </p:sp>
      <p:graphicFrame>
        <p:nvGraphicFramePr>
          <p:cNvPr id="26" name="표 25"/>
          <p:cNvGraphicFramePr>
            <a:graphicFrameLocks noGrp="1"/>
          </p:cNvGraphicFramePr>
          <p:nvPr/>
        </p:nvGraphicFramePr>
        <p:xfrm>
          <a:off x="467544" y="4509120"/>
          <a:ext cx="2520280" cy="1251272"/>
        </p:xfrm>
        <a:graphic>
          <a:graphicData uri="http://schemas.openxmlformats.org/drawingml/2006/table">
            <a:tbl>
              <a:tblPr/>
              <a:tblGrid>
                <a:gridCol w="504056"/>
                <a:gridCol w="504056"/>
                <a:gridCol w="504056"/>
                <a:gridCol w="504056"/>
                <a:gridCol w="504056"/>
              </a:tblGrid>
              <a:tr h="2462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hot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2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hot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2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3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3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표 26"/>
          <p:cNvGraphicFramePr>
            <a:graphicFrameLocks noGrp="1"/>
          </p:cNvGraphicFramePr>
          <p:nvPr/>
        </p:nvGraphicFramePr>
        <p:xfrm>
          <a:off x="6156176" y="4581128"/>
          <a:ext cx="2578595" cy="1080120"/>
        </p:xfrm>
        <a:graphic>
          <a:graphicData uri="http://schemas.openxmlformats.org/drawingml/2006/table">
            <a:tbl>
              <a:tblPr/>
              <a:tblGrid>
                <a:gridCol w="515719"/>
                <a:gridCol w="515719"/>
                <a:gridCol w="515719"/>
                <a:gridCol w="515719"/>
                <a:gridCol w="515719"/>
              </a:tblGrid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표 27"/>
          <p:cNvGraphicFramePr>
            <a:graphicFrameLocks noGrp="1"/>
          </p:cNvGraphicFramePr>
          <p:nvPr/>
        </p:nvGraphicFramePr>
        <p:xfrm>
          <a:off x="3059832" y="4797152"/>
          <a:ext cx="2880320" cy="792088"/>
        </p:xfrm>
        <a:graphic>
          <a:graphicData uri="http://schemas.openxmlformats.org/drawingml/2006/table">
            <a:tbl>
              <a:tblPr/>
              <a:tblGrid>
                <a:gridCol w="576064"/>
                <a:gridCol w="576064"/>
                <a:gridCol w="576064"/>
                <a:gridCol w="576064"/>
                <a:gridCol w="576064"/>
              </a:tblGrid>
              <a:tr h="198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overcast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hot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overcast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overcast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overcast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hot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ID3 </a:t>
            </a:r>
            <a:r>
              <a:rPr lang="ko-KR" altLang="en-US" dirty="0" err="1" smtClean="0"/>
              <a:t>트리구성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정지조건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Entropy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0.(</a:t>
            </a:r>
            <a:r>
              <a:rPr lang="ko-KR" altLang="en-US" dirty="0" smtClean="0"/>
              <a:t>모두 값은 결과값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모든 속성을 사용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출력값</a:t>
            </a:r>
            <a:r>
              <a:rPr lang="ko-KR" altLang="en-US" dirty="0" smtClean="0"/>
              <a:t> 결정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해당 </a:t>
            </a:r>
            <a:r>
              <a:rPr lang="ko-KR" altLang="en-US" dirty="0" err="1" smtClean="0"/>
              <a:t>노드에서</a:t>
            </a:r>
            <a:r>
              <a:rPr lang="ko-KR" altLang="en-US" dirty="0" smtClean="0"/>
              <a:t> 가장 많은 결과값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ID3 </a:t>
            </a:r>
            <a:r>
              <a:rPr lang="ko-KR" altLang="en-US" dirty="0" err="1" smtClean="0"/>
              <a:t>트리구성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  <p:pic>
        <p:nvPicPr>
          <p:cNvPr id="65538" name="Picture 2" descr="http://www.cise.ufl.edu/~ddd/cap6635/Fall-97/Short-papers/Image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04864"/>
            <a:ext cx="7379643" cy="35283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ID3</a:t>
            </a:r>
            <a:r>
              <a:rPr lang="ko-KR" altLang="en-US" dirty="0"/>
              <a:t> </a:t>
            </a:r>
            <a:r>
              <a:rPr lang="ko-KR" altLang="en-US" dirty="0" smtClean="0"/>
              <a:t>응용 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Black &amp; White</a:t>
            </a:r>
          </a:p>
          <a:p>
            <a:pPr lvl="1"/>
            <a:r>
              <a:rPr lang="ko-KR" altLang="en-US" dirty="0" err="1" smtClean="0"/>
              <a:t>크리쳐의</a:t>
            </a:r>
            <a:r>
              <a:rPr lang="ko-KR" altLang="en-US" dirty="0" smtClean="0"/>
              <a:t> 적 부족에 대한 공격성 판단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그 외 기타 등등 데이터 </a:t>
            </a:r>
            <a:r>
              <a:rPr lang="ko-KR" altLang="en-US" dirty="0" err="1" smtClean="0"/>
              <a:t>마이닝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어쩌구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둠바스의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canAttackedBy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canDrop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함수 대체</a:t>
            </a:r>
            <a:r>
              <a:rPr lang="en-US" altLang="ko-KR" dirty="0" smtClean="0"/>
              <a:t>..?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ID3</a:t>
            </a:r>
            <a:r>
              <a:rPr lang="ko-KR" altLang="en-US" dirty="0" smtClean="0"/>
              <a:t>의 단점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이산형</a:t>
            </a:r>
            <a:r>
              <a:rPr lang="ko-KR" altLang="en-US" dirty="0" smtClean="0"/>
              <a:t> 데이터만 처리 가능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무의미한 속성에 의한 가지 생성가능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속성을 재사용하지 않음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의사결정트리의</a:t>
            </a:r>
            <a:r>
              <a:rPr lang="ko-KR" altLang="en-US" dirty="0" smtClean="0"/>
              <a:t> 종류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기계학습에서 발전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ID3</a:t>
            </a:r>
          </a:p>
          <a:p>
            <a:pPr lvl="1"/>
            <a:r>
              <a:rPr lang="en-US" altLang="ko-KR" dirty="0" smtClean="0"/>
              <a:t>C4.5</a:t>
            </a:r>
          </a:p>
          <a:p>
            <a:pPr lvl="1"/>
            <a:r>
              <a:rPr lang="en-US" altLang="ko-KR" dirty="0" smtClean="0"/>
              <a:t>C5</a:t>
            </a:r>
          </a:p>
          <a:p>
            <a:r>
              <a:rPr lang="ko-KR" altLang="en-US" dirty="0" smtClean="0"/>
              <a:t>통계학에서 발전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CART</a:t>
            </a:r>
          </a:p>
          <a:p>
            <a:pPr lvl="1"/>
            <a:r>
              <a:rPr lang="en-US" altLang="ko-KR" dirty="0" smtClean="0"/>
              <a:t>CHAID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참고자료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친절한 한글 설명</a:t>
            </a:r>
            <a:endParaRPr lang="en-US" altLang="ko-KR" dirty="0" smtClean="0"/>
          </a:p>
          <a:p>
            <a:pPr lvl="1"/>
            <a:r>
              <a:rPr lang="en-US" altLang="ko-KR" dirty="0" smtClean="0">
                <a:hlinkClick r:id="rId3"/>
              </a:rPr>
              <a:t>http://ai-times.tistory.com/77</a:t>
            </a:r>
            <a:endParaRPr lang="en-US" altLang="ko-KR" dirty="0" smtClean="0"/>
          </a:p>
          <a:p>
            <a:r>
              <a:rPr lang="en-US" altLang="ko-KR" dirty="0" smtClean="0"/>
              <a:t>AI Game Programming Wisdom2</a:t>
            </a:r>
          </a:p>
          <a:p>
            <a:r>
              <a:rPr lang="ko-KR" altLang="en-US" dirty="0" smtClean="0"/>
              <a:t>편리한 공학용 계산기</a:t>
            </a:r>
            <a:endParaRPr lang="en-US" altLang="ko-KR" dirty="0" smtClean="0"/>
          </a:p>
          <a:p>
            <a:pPr lvl="1"/>
            <a:r>
              <a:rPr lang="en-US" altLang="ko-KR" dirty="0" smtClean="0">
                <a:hlinkClick r:id="rId4"/>
              </a:rPr>
              <a:t>http://web2.0calc.com/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의사결정트리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데이터를 분류하기 위한 방법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예제 데이터</a:t>
            </a:r>
            <a:endParaRPr lang="ko-KR" altLang="en-US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1547664" y="1700808"/>
          <a:ext cx="5832650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530"/>
                <a:gridCol w="1166530"/>
                <a:gridCol w="1166530"/>
                <a:gridCol w="1166530"/>
                <a:gridCol w="1166530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outlook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temperature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humidity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windy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play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overcast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overcast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overcast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overcast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normal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FALSE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mild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high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TRUE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11960" y="61653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표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코드로</a:t>
            </a:r>
            <a:r>
              <a:rPr lang="en-US" altLang="ko-KR" dirty="0" smtClean="0"/>
              <a:t>..?</a:t>
            </a:r>
            <a:endParaRPr lang="ko-KR" alt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44824"/>
            <a:ext cx="40195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5013176"/>
            <a:ext cx="37052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ID3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J. Ross Quinlan </a:t>
            </a:r>
            <a:r>
              <a:rPr lang="ko-KR" altLang="en-US" dirty="0" smtClean="0"/>
              <a:t>이 제안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정보이득</a:t>
            </a:r>
            <a:r>
              <a:rPr lang="en-US" altLang="ko-KR" dirty="0" smtClean="0"/>
              <a:t>(Information Gain)</a:t>
            </a:r>
            <a:r>
              <a:rPr lang="ko-KR" altLang="en-US" dirty="0" smtClean="0"/>
              <a:t>이 높은 속성을 선택하여 혼잡도</a:t>
            </a:r>
            <a:r>
              <a:rPr lang="en-US" altLang="ko-KR" dirty="0" smtClean="0"/>
              <a:t>(Entropy)</a:t>
            </a:r>
            <a:r>
              <a:rPr lang="ko-KR" altLang="en-US" dirty="0" smtClean="0"/>
              <a:t>가 낮아지는 방향으로 트리를 구성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Entropy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복잡도를 수치로 표현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r>
              <a:rPr lang="ko-KR" altLang="en-US" dirty="0" smtClean="0"/>
              <a:t>서로 </a:t>
            </a:r>
            <a:r>
              <a:rPr lang="ko-KR" altLang="en-US" dirty="0" smtClean="0"/>
              <a:t>다른 결과값이 많이 섞여있으면 엔트로피가 높고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같은 결과값이 많이 있으면 엔트로피가 낮다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표</a:t>
            </a:r>
            <a:r>
              <a:rPr lang="en-US" altLang="ko-KR" dirty="0" smtClean="0"/>
              <a:t>1</a:t>
            </a:r>
            <a:r>
              <a:rPr lang="ko-KR" altLang="en-US" dirty="0" smtClean="0"/>
              <a:t>을 기준으로 </a:t>
            </a:r>
            <a:r>
              <a:rPr lang="en-US" altLang="ko-KR" dirty="0" smtClean="0"/>
              <a:t>Play </a:t>
            </a:r>
            <a:r>
              <a:rPr lang="ko-KR" altLang="en-US" dirty="0" smtClean="0"/>
              <a:t>값 모두 같은 값이면 </a:t>
            </a:r>
            <a:r>
              <a:rPr lang="en-US" altLang="ko-KR" dirty="0" smtClean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Entropy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공식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	</a:t>
            </a:r>
          </a:p>
          <a:p>
            <a:pPr>
              <a:buNone/>
            </a:pPr>
            <a:r>
              <a:rPr lang="en-US" altLang="ko-KR" dirty="0"/>
              <a:t>	</a:t>
            </a:r>
            <a:r>
              <a:rPr lang="ko-KR" altLang="en-US" dirty="0" smtClean="0"/>
              <a:t>간단하게 표</a:t>
            </a:r>
            <a:r>
              <a:rPr lang="en-US" altLang="ko-KR" dirty="0" smtClean="0"/>
              <a:t>1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Entropy</a:t>
            </a:r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/>
        </p:nvGraphicFramePr>
        <p:xfrm>
          <a:off x="887413" y="2205038"/>
          <a:ext cx="3530600" cy="719137"/>
        </p:xfrm>
        <a:graphic>
          <a:graphicData uri="http://schemas.openxmlformats.org/presentationml/2006/ole">
            <p:oleObj spid="_x0000_s22530" name="수식" r:id="rId4" imgW="1841400" imgH="431640" progId="Equation.3">
              <p:embed/>
            </p:oleObj>
          </a:graphicData>
        </a:graphic>
      </p:graphicFrame>
      <p:graphicFrame>
        <p:nvGraphicFramePr>
          <p:cNvPr id="6" name="개체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2531" name="수식" r:id="rId5" imgW="914400" imgH="215640" progId="Equation.3">
              <p:embed/>
            </p:oleObj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/>
        </p:nvGraphicFramePr>
        <p:xfrm>
          <a:off x="2627784" y="3068960"/>
          <a:ext cx="1728193" cy="737644"/>
        </p:xfrm>
        <a:graphic>
          <a:graphicData uri="http://schemas.openxmlformats.org/presentationml/2006/ole">
            <p:oleObj spid="_x0000_s22533" name="수식" r:id="rId6" imgW="1041120" imgH="444240" progId="Equation.3">
              <p:embed/>
            </p:oleObj>
          </a:graphicData>
        </a:graphic>
      </p:graphicFrame>
      <p:graphicFrame>
        <p:nvGraphicFramePr>
          <p:cNvPr id="9" name="개체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2534" name="수식" r:id="rId7" imgW="914400" imgH="215640" progId="Equation.3">
              <p:embed/>
            </p:oleObj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/>
        </p:nvGraphicFramePr>
        <p:xfrm>
          <a:off x="899592" y="5157192"/>
          <a:ext cx="5435443" cy="720080"/>
        </p:xfrm>
        <a:graphic>
          <a:graphicData uri="http://schemas.openxmlformats.org/presentationml/2006/ole">
            <p:oleObj spid="_x0000_s22535" name="수식" r:id="rId8" imgW="2971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Information Gain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어떤 속성을 선택함으로 인해서 데이터를 더 잘 구분하게 되는 것을 수치로 표현한 것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</a:t>
            </a:r>
          </a:p>
          <a:p>
            <a:pPr>
              <a:buNone/>
            </a:pPr>
            <a:r>
              <a:rPr lang="en-US" altLang="ko-K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Information Gain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공식</a:t>
            </a:r>
            <a:endParaRPr lang="en-US" altLang="ko-KR" dirty="0" smtClean="0"/>
          </a:p>
          <a:p>
            <a:endParaRPr lang="en-US" altLang="ko-KR" dirty="0"/>
          </a:p>
          <a:p>
            <a:pPr lvl="1">
              <a:buNone/>
            </a:pPr>
            <a:r>
              <a:rPr lang="en-US" altLang="ko-KR" dirty="0" smtClean="0"/>
              <a:t>I</a:t>
            </a:r>
            <a:r>
              <a:rPr lang="ko-KR" altLang="en-US" dirty="0" smtClean="0"/>
              <a:t>는 상위 노드의 엔트로피</a:t>
            </a:r>
            <a:r>
              <a:rPr lang="en-US" altLang="ko-KR" dirty="0" smtClean="0"/>
              <a:t>.</a:t>
            </a:r>
          </a:p>
          <a:p>
            <a:pPr lvl="1">
              <a:buNone/>
            </a:pPr>
            <a:r>
              <a:rPr lang="en-US" altLang="ko-KR" dirty="0" smtClean="0"/>
              <a:t>E(A)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A</a:t>
            </a:r>
            <a:r>
              <a:rPr lang="ko-KR" altLang="en-US" dirty="0" smtClean="0"/>
              <a:t>라는 속성을 선택 시 파생되는 </a:t>
            </a:r>
            <a:endParaRPr lang="en-US" altLang="ko-KR" dirty="0" smtClean="0"/>
          </a:p>
          <a:p>
            <a:pPr lvl="1">
              <a:buNone/>
            </a:pPr>
            <a:r>
              <a:rPr lang="ko-KR" altLang="en-US" dirty="0" err="1" smtClean="0"/>
              <a:t>하위노드의</a:t>
            </a:r>
            <a:r>
              <a:rPr lang="ko-KR" altLang="en-US" dirty="0" smtClean="0"/>
              <a:t> 엔트로피 가중치 평균</a:t>
            </a:r>
            <a:r>
              <a:rPr lang="en-US" altLang="ko-KR" dirty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	</a:t>
            </a:r>
            <a:endParaRPr lang="ko-KR" altLang="en-US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971600" y="2276872"/>
          <a:ext cx="4008437" cy="431800"/>
        </p:xfrm>
        <a:graphic>
          <a:graphicData uri="http://schemas.openxmlformats.org/presentationml/2006/ole">
            <p:oleObj spid="_x0000_s26626" name="수식" r:id="rId4" imgW="2120760" imgH="22860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907704" y="4437112"/>
          <a:ext cx="4968552" cy="2072502"/>
        </p:xfrm>
        <a:graphic>
          <a:graphicData uri="http://schemas.openxmlformats.org/presentationml/2006/ole">
            <p:oleObj spid="_x0000_s26627" name="수식" r:id="rId5" imgW="3162240" imgH="1320480" progId="Equation.3">
              <p:embed/>
            </p:oleObj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7380312" y="2348880"/>
          <a:ext cx="1238538" cy="3456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9"/>
                <a:gridCol w="619269"/>
              </a:tblGrid>
              <a:tr h="401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outlook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play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alpha val="41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alpha val="41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alpha val="41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alpha val="41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sunny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alpha val="41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overcast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  <a:alpha val="48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overcast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  <a:alpha val="48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overcast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  <a:alpha val="48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overcast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  <a:alpha val="48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alpha val="31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alpha val="31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alpha val="31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alpha val="31000"/>
                      </a:schemeClr>
                    </a:solidFill>
                  </a:tcPr>
                </a:tc>
              </a:tr>
              <a:tr h="218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rainy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alpha val="31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529</Words>
  <Application>Microsoft Office PowerPoint</Application>
  <PresentationFormat>화면 슬라이드 쇼(4:3)</PresentationFormat>
  <Paragraphs>347</Paragraphs>
  <Slides>17</Slides>
  <Notes>17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9" baseType="lpstr">
      <vt:lpstr>Office 테마</vt:lpstr>
      <vt:lpstr>수식</vt:lpstr>
      <vt:lpstr>의사결정트리 Decision Tree</vt:lpstr>
      <vt:lpstr>의사결정트리?</vt:lpstr>
      <vt:lpstr>예제 데이터</vt:lpstr>
      <vt:lpstr>코드로..?</vt:lpstr>
      <vt:lpstr>ID3</vt:lpstr>
      <vt:lpstr>Entropy</vt:lpstr>
      <vt:lpstr>Entropy</vt:lpstr>
      <vt:lpstr>Information Gain</vt:lpstr>
      <vt:lpstr>Information Gain</vt:lpstr>
      <vt:lpstr>ID3 트리구성 1</vt:lpstr>
      <vt:lpstr>ID3 트리구성2</vt:lpstr>
      <vt:lpstr>ID3 트리구성3</vt:lpstr>
      <vt:lpstr>ID3 트리구성4</vt:lpstr>
      <vt:lpstr>ID3 응용 예</vt:lpstr>
      <vt:lpstr>ID3의 단점</vt:lpstr>
      <vt:lpstr>의사결정트리의 종류</vt:lpstr>
      <vt:lpstr>참고자료</vt:lpstr>
    </vt:vector>
  </TitlesOfParts>
  <Company>(주)넥스토릭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</dc:title>
  <dc:creator>김용환 </dc:creator>
  <cp:lastModifiedBy>김용환 </cp:lastModifiedBy>
  <cp:revision>67</cp:revision>
  <dcterms:created xsi:type="dcterms:W3CDTF">2010-11-13T06:27:08Z</dcterms:created>
  <dcterms:modified xsi:type="dcterms:W3CDTF">2010-11-15T06:09:55Z</dcterms:modified>
</cp:coreProperties>
</file>